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6" r:id="rId7"/>
    <p:sldId id="267" r:id="rId8"/>
    <p:sldId id="268" r:id="rId9"/>
    <p:sldId id="261" r:id="rId10"/>
    <p:sldId id="263" r:id="rId11"/>
    <p:sldId id="264" r:id="rId12"/>
    <p:sldId id="262" r:id="rId13"/>
    <p:sldId id="265"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7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5DA4F4-AB8C-410E-8FB7-410925625A0F}" type="datetimeFigureOut">
              <a:rPr lang="ru-RU" smtClean="0"/>
              <a:pPr/>
              <a:t>чт 19.03.20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5ACD8A-7E7B-4CE5-9CFD-F79851FB886A}" type="slidenum">
              <a:rPr lang="ru-RU" smtClean="0"/>
              <a:pPr/>
              <a:t>‹#›</a:t>
            </a:fld>
            <a:endParaRPr lang="ru-RU"/>
          </a:p>
        </p:txBody>
      </p:sp>
    </p:spTree>
    <p:extLst>
      <p:ext uri="{BB962C8B-B14F-4D97-AF65-F5344CB8AC3E}">
        <p14:creationId xmlns:p14="http://schemas.microsoft.com/office/powerpoint/2010/main" xmlns="" val="1073542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65ACD8A-7E7B-4CE5-9CFD-F79851FB886A}" type="slidenum">
              <a:rPr lang="ru-RU" smtClean="0"/>
              <a:pPr/>
              <a:t>6</a:t>
            </a:fld>
            <a:endParaRPr lang="ru-RU"/>
          </a:p>
        </p:txBody>
      </p:sp>
    </p:spTree>
    <p:extLst>
      <p:ext uri="{BB962C8B-B14F-4D97-AF65-F5344CB8AC3E}">
        <p14:creationId xmlns:p14="http://schemas.microsoft.com/office/powerpoint/2010/main" xmlns="" val="1970445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2367572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3164394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2602499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3113576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340300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3642733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90218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3434624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2746836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15967944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4E8F614E-72DD-430D-B44C-E05DE06F2148}" type="datetimeFigureOut">
              <a:rPr lang="ru-RU" smtClean="0"/>
              <a:pPr/>
              <a:t>чт 19.03.20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305755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8F614E-72DD-430D-B44C-E05DE06F2148}" type="datetimeFigureOut">
              <a:rPr lang="ru-RU" smtClean="0"/>
              <a:pPr/>
              <a:t>чт 19.03.20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8A0CEB-E4F0-4C5F-8C35-8FB5C4A33F79}" type="slidenum">
              <a:rPr lang="ru-RU" smtClean="0"/>
              <a:pPr/>
              <a:t>‹#›</a:t>
            </a:fld>
            <a:endParaRPr lang="ru-RU"/>
          </a:p>
        </p:txBody>
      </p:sp>
    </p:spTree>
    <p:extLst>
      <p:ext uri="{BB962C8B-B14F-4D97-AF65-F5344CB8AC3E}">
        <p14:creationId xmlns:p14="http://schemas.microsoft.com/office/powerpoint/2010/main" xmlns="" val="183319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mvk.kherson.ua/byudzhe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247774"/>
            <a:ext cx="7772400" cy="2325242"/>
          </a:xfrm>
        </p:spPr>
        <p:txBody>
          <a:bodyPr>
            <a:noAutofit/>
          </a:bodyPr>
          <a:lstStyle/>
          <a:p>
            <a:r>
              <a:rPr lang="ru-RU" sz="3200" b="1" dirty="0" err="1">
                <a:solidFill>
                  <a:srgbClr val="0070C0"/>
                </a:solidFill>
              </a:rPr>
              <a:t>Громадський</a:t>
            </a:r>
            <a:r>
              <a:rPr lang="ru-RU" sz="3200" b="1" dirty="0">
                <a:solidFill>
                  <a:srgbClr val="0070C0"/>
                </a:solidFill>
              </a:rPr>
              <a:t> контроль </a:t>
            </a:r>
            <a:r>
              <a:rPr lang="ru-RU" sz="3200" b="1" dirty="0" err="1">
                <a:solidFill>
                  <a:srgbClr val="0070C0"/>
                </a:solidFill>
              </a:rPr>
              <a:t>задля</a:t>
            </a:r>
            <a:r>
              <a:rPr lang="ru-RU" sz="3200" b="1" dirty="0">
                <a:solidFill>
                  <a:srgbClr val="0070C0"/>
                </a:solidFill>
              </a:rPr>
              <a:t> </a:t>
            </a:r>
            <a:r>
              <a:rPr lang="ru-RU" sz="3200" b="1" dirty="0" err="1">
                <a:solidFill>
                  <a:srgbClr val="0070C0"/>
                </a:solidFill>
              </a:rPr>
              <a:t>підвищення</a:t>
            </a:r>
            <a:r>
              <a:rPr lang="ru-RU" sz="3200" b="1" dirty="0">
                <a:solidFill>
                  <a:srgbClr val="0070C0"/>
                </a:solidFill>
              </a:rPr>
              <a:t> </a:t>
            </a:r>
            <a:r>
              <a:rPr lang="ru-RU" sz="3200" b="1" dirty="0" err="1">
                <a:solidFill>
                  <a:srgbClr val="0070C0"/>
                </a:solidFill>
              </a:rPr>
              <a:t>ефективності</a:t>
            </a:r>
            <a:r>
              <a:rPr lang="ru-RU" sz="3200" b="1" dirty="0">
                <a:solidFill>
                  <a:srgbClr val="0070C0"/>
                </a:solidFill>
              </a:rPr>
              <a:t> </a:t>
            </a:r>
            <a:r>
              <a:rPr lang="ru-RU" sz="3200" b="1" dirty="0" err="1">
                <a:solidFill>
                  <a:srgbClr val="0070C0"/>
                </a:solidFill>
              </a:rPr>
              <a:t>використанння</a:t>
            </a:r>
            <a:r>
              <a:rPr lang="ru-RU" sz="3200" b="1" dirty="0">
                <a:solidFill>
                  <a:srgbClr val="0070C0"/>
                </a:solidFill>
              </a:rPr>
              <a:t> </a:t>
            </a:r>
            <a:r>
              <a:rPr lang="ru-RU" sz="3200" b="1" dirty="0" err="1">
                <a:solidFill>
                  <a:srgbClr val="0070C0"/>
                </a:solidFill>
              </a:rPr>
              <a:t>бюджетних</a:t>
            </a:r>
            <a:r>
              <a:rPr lang="ru-RU" sz="3200" b="1" dirty="0">
                <a:solidFill>
                  <a:srgbClr val="0070C0"/>
                </a:solidFill>
              </a:rPr>
              <a:t> </a:t>
            </a:r>
            <a:r>
              <a:rPr lang="ru-RU" sz="3200" b="1" dirty="0" err="1">
                <a:solidFill>
                  <a:srgbClr val="0070C0"/>
                </a:solidFill>
              </a:rPr>
              <a:t>видатків</a:t>
            </a:r>
            <a:r>
              <a:rPr lang="ru-RU" sz="3200" b="1" dirty="0">
                <a:solidFill>
                  <a:srgbClr val="0070C0"/>
                </a:solidFill>
              </a:rPr>
              <a:t> </a:t>
            </a:r>
            <a:r>
              <a:rPr lang="ru-RU" sz="3200" b="1" dirty="0" err="1">
                <a:solidFill>
                  <a:srgbClr val="0070C0"/>
                </a:solidFill>
              </a:rPr>
              <a:t>Управлінням</a:t>
            </a:r>
            <a:r>
              <a:rPr lang="ru-RU" sz="3200" b="1" dirty="0">
                <a:solidFill>
                  <a:srgbClr val="0070C0"/>
                </a:solidFill>
              </a:rPr>
              <a:t> </a:t>
            </a:r>
            <a:r>
              <a:rPr lang="ru-RU" sz="3200" b="1" dirty="0" err="1">
                <a:solidFill>
                  <a:srgbClr val="0070C0"/>
                </a:solidFill>
              </a:rPr>
              <a:t>естетики</a:t>
            </a:r>
            <a:r>
              <a:rPr lang="ru-RU" sz="3200" b="1" dirty="0">
                <a:solidFill>
                  <a:srgbClr val="0070C0"/>
                </a:solidFill>
              </a:rPr>
              <a:t> та </a:t>
            </a:r>
            <a:r>
              <a:rPr lang="ru-RU" sz="3200" b="1" dirty="0" err="1">
                <a:solidFill>
                  <a:srgbClr val="0070C0"/>
                </a:solidFill>
              </a:rPr>
              <a:t>зовнішньої</a:t>
            </a:r>
            <a:r>
              <a:rPr lang="ru-RU" sz="3200" b="1" dirty="0">
                <a:solidFill>
                  <a:srgbClr val="0070C0"/>
                </a:solidFill>
              </a:rPr>
              <a:t> </a:t>
            </a:r>
            <a:r>
              <a:rPr lang="ru-RU" sz="3200" b="1" dirty="0" err="1">
                <a:solidFill>
                  <a:srgbClr val="0070C0"/>
                </a:solidFill>
              </a:rPr>
              <a:t>реклами</a:t>
            </a:r>
            <a:r>
              <a:rPr lang="ru-RU" sz="3200" b="1" dirty="0">
                <a:solidFill>
                  <a:srgbClr val="0070C0"/>
                </a:solidFill>
              </a:rPr>
              <a:t> </a:t>
            </a:r>
            <a:r>
              <a:rPr lang="ru-RU" sz="3200" b="1" dirty="0" err="1">
                <a:solidFill>
                  <a:srgbClr val="0070C0"/>
                </a:solidFill>
              </a:rPr>
              <a:t>Херсонської</a:t>
            </a:r>
            <a:r>
              <a:rPr lang="ru-RU" sz="3200" b="1" dirty="0">
                <a:solidFill>
                  <a:srgbClr val="0070C0"/>
                </a:solidFill>
              </a:rPr>
              <a:t> </a:t>
            </a:r>
            <a:r>
              <a:rPr lang="ru-RU" sz="3200" b="1" dirty="0" err="1">
                <a:solidFill>
                  <a:srgbClr val="0070C0"/>
                </a:solidFill>
              </a:rPr>
              <a:t>міської</a:t>
            </a:r>
            <a:r>
              <a:rPr lang="ru-RU" sz="3200" b="1" dirty="0">
                <a:solidFill>
                  <a:srgbClr val="0070C0"/>
                </a:solidFill>
              </a:rPr>
              <a:t> </a:t>
            </a:r>
            <a:r>
              <a:rPr lang="ru-RU" sz="3200" b="1" dirty="0" smtClean="0">
                <a:solidFill>
                  <a:srgbClr val="0070C0"/>
                </a:solidFill>
              </a:rPr>
              <a:t>ради .</a:t>
            </a:r>
            <a:endParaRPr lang="ru-RU" sz="3200" b="1" dirty="0">
              <a:solidFill>
                <a:srgbClr val="0070C0"/>
              </a:solidFill>
            </a:endParaRPr>
          </a:p>
        </p:txBody>
      </p:sp>
      <p:sp>
        <p:nvSpPr>
          <p:cNvPr id="3" name="Подзаголовок 2"/>
          <p:cNvSpPr>
            <a:spLocks noGrp="1"/>
          </p:cNvSpPr>
          <p:nvPr>
            <p:ph type="subTitle" idx="1"/>
          </p:nvPr>
        </p:nvSpPr>
        <p:spPr>
          <a:xfrm>
            <a:off x="467544" y="3861048"/>
            <a:ext cx="7848872" cy="2088232"/>
          </a:xfrm>
        </p:spPr>
        <p:txBody>
          <a:bodyPr>
            <a:normAutofit/>
          </a:bodyPr>
          <a:lstStyle/>
          <a:p>
            <a:r>
              <a:rPr lang="be-BY" sz="2400" b="1" dirty="0" smtClean="0"/>
              <a:t> за підтримки Национального Фонду Демократії</a:t>
            </a:r>
            <a:r>
              <a:rPr lang="uk-UA" sz="2400" b="1" dirty="0" smtClean="0"/>
              <a:t>.</a:t>
            </a:r>
          </a:p>
          <a:p>
            <a:endParaRPr lang="ru-RU" sz="2400" dirty="0"/>
          </a:p>
          <a:p>
            <a:r>
              <a:rPr lang="be-BY" sz="2400" b="1" dirty="0" smtClean="0"/>
              <a:t>Звіт  01.01-19.02. </a:t>
            </a:r>
            <a:r>
              <a:rPr lang="be-BY" sz="2400" b="1" dirty="0"/>
              <a:t>2020 </a:t>
            </a:r>
            <a:r>
              <a:rPr lang="be-BY" sz="2400" b="1" dirty="0" smtClean="0"/>
              <a:t>года</a:t>
            </a:r>
          </a:p>
          <a:p>
            <a:endParaRPr lang="ru-RU" sz="2400" dirty="0"/>
          </a:p>
        </p:txBody>
      </p:sp>
      <p:sp>
        <p:nvSpPr>
          <p:cNvPr id="8"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38263013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smtClean="0"/>
              <a:t>Якщо влада не реагує, якщо Управління естетики та зовнішньої реклами дозволяє,  і тим самим саме порушує норми ЗУ «ПРО РЕКЛАМУ», чекайте  нещастя. Бо ця конструкція несе  великі ризики падіння.</a:t>
            </a:r>
            <a:endParaRPr lang="ru-RU" sz="2400" b="1" dirty="0"/>
          </a:p>
        </p:txBody>
      </p:sp>
      <p:pic>
        <p:nvPicPr>
          <p:cNvPr id="2050" name="Picture 2" descr="C:\Users\Irina\Pictures\борд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78955" y="2060848"/>
            <a:ext cx="3386090" cy="446449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1890834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uk-UA" sz="3200" b="1" i="1" u="sng" dirty="0" smtClean="0"/>
              <a:t>Так працює зацікавлено приватний бізнес в Херсоні, і зовсім не хоче працювати КП        «Господарча організація Бюро естетики міс »</a:t>
            </a:r>
            <a:endParaRPr lang="ru-RU" sz="3200" b="1" i="1" u="sng"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76256" y="7389440"/>
            <a:ext cx="11820525" cy="118233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772816"/>
            <a:ext cx="6984776" cy="49685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2311188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74638"/>
            <a:ext cx="8507288" cy="1143000"/>
          </a:xfrm>
        </p:spPr>
        <p:txBody>
          <a:bodyPr>
            <a:normAutofit fontScale="90000"/>
          </a:bodyPr>
          <a:lstStyle/>
          <a:p>
            <a:r>
              <a:rPr lang="uk-UA" sz="2800" b="1" i="1" u="sng" dirty="0" smtClean="0">
                <a:solidFill>
                  <a:schemeClr val="tx2"/>
                </a:solidFill>
              </a:rPr>
              <a:t>Пропонуємо натомість заходи -  як покращити зовнішню охайність  міста та проконтролювати і доцільно витрачати бюджетні кошти платників податків</a:t>
            </a:r>
            <a:endParaRPr lang="ru-RU" sz="2800" b="1" i="1" u="sng" dirty="0">
              <a:solidFill>
                <a:schemeClr val="tx2"/>
              </a:solidFill>
            </a:endParaRPr>
          </a:p>
        </p:txBody>
      </p:sp>
      <p:sp>
        <p:nvSpPr>
          <p:cNvPr id="3" name="Объект 2"/>
          <p:cNvSpPr>
            <a:spLocks noGrp="1"/>
          </p:cNvSpPr>
          <p:nvPr>
            <p:ph idx="1"/>
          </p:nvPr>
        </p:nvSpPr>
        <p:spPr>
          <a:xfrm>
            <a:off x="179512" y="1772816"/>
            <a:ext cx="8784976" cy="4752528"/>
          </a:xfrm>
        </p:spPr>
        <p:txBody>
          <a:bodyPr>
            <a:normAutofit fontScale="62500" lnSpcReduction="20000"/>
          </a:bodyPr>
          <a:lstStyle/>
          <a:p>
            <a:pPr marL="0" lvl="0" indent="0">
              <a:buNone/>
            </a:pPr>
            <a:r>
              <a:rPr lang="uk-UA" sz="2600" dirty="0" smtClean="0"/>
              <a:t>1. </a:t>
            </a:r>
            <a:r>
              <a:rPr lang="ru-RU" sz="2600" b="1" dirty="0"/>
              <a:t>провести </a:t>
            </a:r>
            <a:r>
              <a:rPr lang="ru-RU" sz="2600" b="1" dirty="0" err="1" smtClean="0"/>
              <a:t>внутрішній</a:t>
            </a:r>
            <a:r>
              <a:rPr lang="ru-RU" sz="2600" b="1" dirty="0" smtClean="0"/>
              <a:t>  </a:t>
            </a:r>
            <a:r>
              <a:rPr lang="ru-RU" sz="2600" b="1" dirty="0" err="1" smtClean="0"/>
              <a:t>фінансового-господарський</a:t>
            </a:r>
            <a:r>
              <a:rPr lang="ru-RU" sz="2600" b="1" dirty="0" smtClean="0"/>
              <a:t> аудит  </a:t>
            </a:r>
            <a:r>
              <a:rPr lang="ru-RU" sz="2600" b="1" dirty="0"/>
              <a:t>за </a:t>
            </a:r>
            <a:r>
              <a:rPr lang="ru-RU" sz="2600" b="1" dirty="0" err="1" smtClean="0"/>
              <a:t>період</a:t>
            </a:r>
            <a:r>
              <a:rPr lang="ru-RU" sz="2600" b="1" dirty="0" smtClean="0"/>
              <a:t> 2017-2019р.р. з </a:t>
            </a:r>
            <a:r>
              <a:rPr lang="ru-RU" sz="2600" b="1" dirty="0" err="1" smtClean="0"/>
              <a:t>питань</a:t>
            </a:r>
            <a:r>
              <a:rPr lang="ru-RU" sz="2600" b="1" dirty="0" smtClean="0"/>
              <a:t> </a:t>
            </a:r>
            <a:r>
              <a:rPr lang="ru-RU" sz="2600" b="1" dirty="0" err="1" smtClean="0"/>
              <a:t>ефективності</a:t>
            </a:r>
            <a:r>
              <a:rPr lang="ru-RU" sz="2600" b="1" dirty="0" smtClean="0"/>
              <a:t> </a:t>
            </a:r>
            <a:r>
              <a:rPr lang="ru-RU" sz="2600" b="1" dirty="0" err="1" smtClean="0"/>
              <a:t>управлінської</a:t>
            </a:r>
            <a:r>
              <a:rPr lang="ru-RU" sz="2600" b="1" dirty="0" smtClean="0"/>
              <a:t> </a:t>
            </a:r>
            <a:r>
              <a:rPr lang="ru-RU" sz="2600" b="1" dirty="0" err="1" smtClean="0"/>
              <a:t>діяльності</a:t>
            </a:r>
            <a:r>
              <a:rPr lang="ru-RU" sz="2600" b="1" dirty="0" smtClean="0"/>
              <a:t>  </a:t>
            </a:r>
            <a:r>
              <a:rPr lang="ru-RU" sz="2600" b="1" dirty="0" err="1" smtClean="0"/>
              <a:t>Управлення</a:t>
            </a:r>
            <a:r>
              <a:rPr lang="ru-RU" sz="2600" b="1" dirty="0" smtClean="0"/>
              <a:t> </a:t>
            </a:r>
            <a:r>
              <a:rPr lang="ru-RU" sz="2600" b="1" dirty="0" err="1" smtClean="0"/>
              <a:t>естетики</a:t>
            </a:r>
            <a:r>
              <a:rPr lang="ru-RU" sz="2600" b="1" dirty="0" smtClean="0"/>
              <a:t> і </a:t>
            </a:r>
            <a:r>
              <a:rPr lang="ru-RU" sz="2600" b="1" dirty="0" err="1" smtClean="0"/>
              <a:t>зовнішної</a:t>
            </a:r>
            <a:r>
              <a:rPr lang="ru-RU" sz="2600" b="1" dirty="0" smtClean="0"/>
              <a:t>  </a:t>
            </a:r>
            <a:r>
              <a:rPr lang="ru-RU" sz="2600" b="1" dirty="0" err="1" smtClean="0"/>
              <a:t>реклами</a:t>
            </a:r>
            <a:r>
              <a:rPr lang="ru-RU" sz="2600" b="1" dirty="0" smtClean="0"/>
              <a:t> ХМР</a:t>
            </a:r>
            <a:r>
              <a:rPr lang="ru-RU" sz="2600" dirty="0"/>
              <a:t>. </a:t>
            </a:r>
          </a:p>
          <a:p>
            <a:pPr marL="0" lvl="0" indent="0">
              <a:buNone/>
            </a:pPr>
            <a:r>
              <a:rPr lang="ru-RU" sz="2600" b="1" dirty="0" smtClean="0"/>
              <a:t>2. </a:t>
            </a:r>
            <a:r>
              <a:rPr lang="ru-RU" sz="2600" b="1" dirty="0" err="1" smtClean="0"/>
              <a:t>Відновити</a:t>
            </a:r>
            <a:r>
              <a:rPr lang="ru-RU" sz="2600" b="1" dirty="0" smtClean="0"/>
              <a:t> та </a:t>
            </a:r>
            <a:r>
              <a:rPr lang="ru-RU" sz="2600" b="1" dirty="0" err="1" smtClean="0"/>
              <a:t>посилити</a:t>
            </a:r>
            <a:r>
              <a:rPr lang="ru-RU" sz="2600" b="1" dirty="0" smtClean="0"/>
              <a:t> </a:t>
            </a:r>
            <a:r>
              <a:rPr lang="ru-RU" sz="2600" b="1" dirty="0" err="1" smtClean="0"/>
              <a:t>дієвість</a:t>
            </a:r>
            <a:r>
              <a:rPr lang="ru-RU" sz="2600" b="1" dirty="0" smtClean="0"/>
              <a:t> контролю  </a:t>
            </a:r>
            <a:r>
              <a:rPr lang="ru-RU" sz="2600" b="1" dirty="0"/>
              <a:t>за </a:t>
            </a:r>
            <a:r>
              <a:rPr lang="ru-RU" sz="2600" b="1" dirty="0" smtClean="0"/>
              <a:t>работою </a:t>
            </a:r>
            <a:r>
              <a:rPr lang="ru-RU" sz="2600" b="1" dirty="0" err="1" smtClean="0"/>
              <a:t>Управлення</a:t>
            </a:r>
            <a:r>
              <a:rPr lang="ru-RU" sz="2600" b="1" dirty="0" smtClean="0"/>
              <a:t>.</a:t>
            </a:r>
          </a:p>
          <a:p>
            <a:pPr marL="0" lvl="0" indent="0">
              <a:buNone/>
            </a:pPr>
            <a:r>
              <a:rPr lang="uk-UA" sz="2600" b="1" dirty="0" smtClean="0"/>
              <a:t>3. ті ж дії  відповідно зробити щодо </a:t>
            </a:r>
            <a:r>
              <a:rPr lang="ru-RU" sz="2600" b="1" dirty="0" smtClean="0"/>
              <a:t> КП «</a:t>
            </a:r>
            <a:r>
              <a:rPr lang="uk-UA" sz="2600" b="1" dirty="0"/>
              <a:t>Господарська організація "Бюро естетики міського середовища та </a:t>
            </a:r>
            <a:r>
              <a:rPr lang="uk-UA" sz="2600" b="1" dirty="0" err="1"/>
              <a:t>зовнішнь</a:t>
            </a:r>
            <a:r>
              <a:rPr lang="uk-UA" sz="2600" b="1" dirty="0"/>
              <a:t>ої  реклами</a:t>
            </a:r>
            <a:r>
              <a:rPr lang="uk-UA" sz="2600" b="1" dirty="0" smtClean="0"/>
              <a:t>». </a:t>
            </a:r>
          </a:p>
          <a:p>
            <a:pPr marL="0" lvl="0" indent="0">
              <a:buNone/>
            </a:pPr>
            <a:r>
              <a:rPr lang="uk-UA" sz="2600" b="1" dirty="0" smtClean="0"/>
              <a:t>4. звернутись письмово  з цими вимогами до міського голови м. Херсона, депутатського корпусу.</a:t>
            </a:r>
          </a:p>
          <a:p>
            <a:pPr marL="0" lvl="0" indent="0">
              <a:buNone/>
            </a:pPr>
            <a:r>
              <a:rPr lang="uk-UA" sz="3800" b="1" dirty="0" smtClean="0">
                <a:solidFill>
                  <a:srgbClr val="FF0000"/>
                </a:solidFill>
              </a:rPr>
              <a:t>                                       Наші рекомендації:</a:t>
            </a:r>
          </a:p>
          <a:p>
            <a:pPr marL="514350" lvl="0" indent="-514350">
              <a:buAutoNum type="arabicPeriod"/>
            </a:pPr>
            <a:r>
              <a:rPr lang="uk-UA" sz="2600" b="1" dirty="0" smtClean="0"/>
              <a:t>Ліквідувати УЕтЗР , як управління, яке відпрацювало з незадовільним результатом  та передати функції  відділу  зв'язку,  в сектор реклами    Управління транспорту, дорожньої іфраструктури і зв'язку .</a:t>
            </a:r>
          </a:p>
          <a:p>
            <a:pPr marL="514350" lvl="0" indent="-514350">
              <a:buAutoNum type="arabicPeriod"/>
            </a:pPr>
            <a:endParaRPr lang="uk-UA" sz="2600" b="1" dirty="0" smtClean="0"/>
          </a:p>
          <a:p>
            <a:pPr marL="0" lvl="0" indent="0">
              <a:buNone/>
            </a:pPr>
            <a:r>
              <a:rPr lang="ru-RU" sz="2600" b="1" dirty="0" smtClean="0"/>
              <a:t>2. КП </a:t>
            </a:r>
            <a:r>
              <a:rPr lang="ru-RU" sz="2600" b="1" dirty="0"/>
              <a:t>«</a:t>
            </a:r>
            <a:r>
              <a:rPr lang="uk-UA" sz="2600" b="1" dirty="0"/>
              <a:t>Господарська організація "Бюро естетики міського середовища та </a:t>
            </a:r>
            <a:r>
              <a:rPr lang="uk-UA" sz="2600" b="1" dirty="0" err="1"/>
              <a:t>зовнішнь</a:t>
            </a:r>
            <a:r>
              <a:rPr lang="uk-UA" sz="2600" b="1" dirty="0"/>
              <a:t>ої  </a:t>
            </a:r>
            <a:r>
              <a:rPr lang="uk-UA" sz="2600" b="1" dirty="0" smtClean="0"/>
              <a:t>реклами» т еж ліквідувати  </a:t>
            </a:r>
            <a:r>
              <a:rPr lang="ru-RU" sz="2600" b="1" dirty="0" smtClean="0"/>
              <a:t> за </a:t>
            </a:r>
            <a:r>
              <a:rPr lang="ru-RU" sz="2600" b="1" dirty="0" err="1" smtClean="0"/>
              <a:t>невідповдністю</a:t>
            </a:r>
            <a:r>
              <a:rPr lang="ru-RU" sz="2600" b="1" dirty="0" smtClean="0"/>
              <a:t> </a:t>
            </a:r>
            <a:r>
              <a:rPr lang="ru-RU" sz="2600" b="1" dirty="0" err="1" smtClean="0"/>
              <a:t>вимог</a:t>
            </a:r>
            <a:r>
              <a:rPr lang="ru-RU" sz="2600" b="1" dirty="0" smtClean="0"/>
              <a:t>  до  </a:t>
            </a:r>
            <a:r>
              <a:rPr lang="ru-RU" sz="2600" b="1" dirty="0" err="1" smtClean="0"/>
              <a:t>Фінплану</a:t>
            </a:r>
            <a:r>
              <a:rPr lang="ru-RU" sz="2600" b="1" dirty="0" smtClean="0"/>
              <a:t>,  </a:t>
            </a:r>
            <a:r>
              <a:rPr lang="ru-RU" sz="2600" b="1" dirty="0" err="1" smtClean="0"/>
              <a:t>невміння</a:t>
            </a:r>
            <a:r>
              <a:rPr lang="ru-RU" sz="2600" b="1" dirty="0" smtClean="0"/>
              <a:t> </a:t>
            </a:r>
            <a:r>
              <a:rPr lang="ru-RU" sz="2600" b="1" dirty="0" err="1" smtClean="0"/>
              <a:t>організовувати</a:t>
            </a:r>
            <a:r>
              <a:rPr lang="ru-RU" sz="2600" b="1" dirty="0" smtClean="0"/>
              <a:t>  роботу , </a:t>
            </a:r>
            <a:r>
              <a:rPr lang="ru-RU" sz="2600" b="1" dirty="0" err="1" smtClean="0"/>
              <a:t>розроблювати</a:t>
            </a:r>
            <a:r>
              <a:rPr lang="ru-RU" sz="2600" b="1" dirty="0" smtClean="0"/>
              <a:t> та </a:t>
            </a:r>
            <a:r>
              <a:rPr lang="ru-RU" sz="2600" b="1" dirty="0" err="1" smtClean="0"/>
              <a:t>виконувати</a:t>
            </a:r>
            <a:r>
              <a:rPr lang="ru-RU" sz="2600" b="1" dirty="0"/>
              <a:t> </a:t>
            </a:r>
            <a:r>
              <a:rPr lang="ru-RU" sz="2600" b="1" dirty="0" smtClean="0"/>
              <a:t>заходи </a:t>
            </a:r>
            <a:r>
              <a:rPr lang="ru-RU" sz="2600" b="1" dirty="0" err="1" smtClean="0"/>
              <a:t>що</a:t>
            </a:r>
            <a:r>
              <a:rPr lang="ru-RU" sz="2600" b="1" dirty="0" smtClean="0"/>
              <a:t> до </a:t>
            </a:r>
            <a:r>
              <a:rPr lang="ru-RU" sz="2600" b="1" dirty="0" err="1" smtClean="0"/>
              <a:t>дохідності</a:t>
            </a:r>
            <a:r>
              <a:rPr lang="ru-RU" sz="2600" b="1" dirty="0" smtClean="0"/>
              <a:t>   та </a:t>
            </a:r>
            <a:r>
              <a:rPr lang="ru-RU" sz="2600" b="1" dirty="0" err="1" smtClean="0"/>
              <a:t>окупності</a:t>
            </a:r>
            <a:r>
              <a:rPr lang="ru-RU" sz="2600" b="1" dirty="0" smtClean="0"/>
              <a:t>. </a:t>
            </a:r>
          </a:p>
          <a:p>
            <a:pPr marL="0" lvl="0" indent="0">
              <a:buNone/>
            </a:pPr>
            <a:endParaRPr lang="ru-RU" sz="2600" b="1" dirty="0" smtClean="0"/>
          </a:p>
          <a:p>
            <a:pPr marL="0" lvl="0" indent="0">
              <a:buNone/>
            </a:pPr>
            <a:r>
              <a:rPr lang="ru-RU" sz="2600" b="1" dirty="0" smtClean="0"/>
              <a:t>3. Та </a:t>
            </a:r>
            <a:r>
              <a:rPr lang="ru-RU" sz="2600" b="1" dirty="0" err="1" smtClean="0"/>
              <a:t>передати</a:t>
            </a:r>
            <a:r>
              <a:rPr lang="ru-RU" sz="2600" b="1" dirty="0" smtClean="0"/>
              <a:t> </a:t>
            </a:r>
            <a:r>
              <a:rPr lang="ru-RU" sz="2600" b="1" dirty="0" err="1" smtClean="0"/>
              <a:t>ці</a:t>
            </a:r>
            <a:r>
              <a:rPr lang="ru-RU" sz="2600" b="1" dirty="0" smtClean="0"/>
              <a:t> </a:t>
            </a:r>
            <a:r>
              <a:rPr lang="ru-RU" sz="2600" b="1" dirty="0" err="1" smtClean="0"/>
              <a:t>функції</a:t>
            </a:r>
            <a:r>
              <a:rPr lang="ru-RU" sz="2600" b="1" dirty="0" smtClean="0"/>
              <a:t> в </a:t>
            </a:r>
            <a:r>
              <a:rPr lang="ru-RU" sz="2600" b="1" dirty="0" err="1" smtClean="0"/>
              <a:t>діюче</a:t>
            </a:r>
            <a:r>
              <a:rPr lang="ru-RU" sz="2600" b="1" dirty="0" smtClean="0"/>
              <a:t> КП «</a:t>
            </a:r>
            <a:r>
              <a:rPr lang="ru-RU" sz="2600" b="1" dirty="0" err="1" smtClean="0"/>
              <a:t>Міське</a:t>
            </a:r>
            <a:r>
              <a:rPr lang="ru-RU" sz="2600" b="1" dirty="0" smtClean="0"/>
              <a:t> </a:t>
            </a:r>
            <a:r>
              <a:rPr lang="ru-RU" sz="2600" b="1" dirty="0" err="1" smtClean="0"/>
              <a:t>дорожнє</a:t>
            </a:r>
            <a:r>
              <a:rPr lang="ru-RU" sz="2600" b="1" dirty="0" smtClean="0"/>
              <a:t> </a:t>
            </a:r>
            <a:r>
              <a:rPr lang="ru-RU" sz="2600" b="1" dirty="0" err="1" smtClean="0"/>
              <a:t>управління</a:t>
            </a:r>
            <a:r>
              <a:rPr lang="ru-RU" sz="2600" b="1" dirty="0" smtClean="0"/>
              <a:t>», яке </a:t>
            </a:r>
            <a:r>
              <a:rPr lang="ru-RU" sz="2600" b="1" dirty="0" err="1" smtClean="0"/>
              <a:t>підпорядковано</a:t>
            </a:r>
            <a:r>
              <a:rPr lang="ru-RU" sz="2600" b="1" dirty="0" smtClean="0"/>
              <a:t> </a:t>
            </a:r>
            <a:r>
              <a:rPr lang="ru-RU" sz="2600" b="1" dirty="0" err="1" smtClean="0"/>
              <a:t>Управлінню</a:t>
            </a:r>
            <a:r>
              <a:rPr lang="ru-RU" sz="2600" b="1" dirty="0" smtClean="0"/>
              <a:t> транспорту, </a:t>
            </a:r>
            <a:r>
              <a:rPr lang="ru-RU" sz="2600" b="1" dirty="0" err="1" smtClean="0"/>
              <a:t>дорожньої</a:t>
            </a:r>
            <a:r>
              <a:rPr lang="ru-RU" sz="2600" b="1" dirty="0" smtClean="0"/>
              <a:t> </a:t>
            </a:r>
            <a:r>
              <a:rPr lang="ru-RU" sz="2600" b="1" dirty="0" err="1" smtClean="0"/>
              <a:t>інфраструктури</a:t>
            </a:r>
            <a:r>
              <a:rPr lang="ru-RU" sz="2600" b="1" dirty="0" smtClean="0"/>
              <a:t> та </a:t>
            </a:r>
            <a:r>
              <a:rPr lang="ru-RU" sz="2600" b="1" dirty="0" err="1" smtClean="0"/>
              <a:t>звязку</a:t>
            </a:r>
            <a:r>
              <a:rPr lang="ru-RU" sz="2600" b="1" dirty="0" smtClean="0"/>
              <a:t> при ХМР.  </a:t>
            </a:r>
            <a:endParaRPr lang="ru-RU" sz="2600" b="1" dirty="0"/>
          </a:p>
          <a:p>
            <a:pPr lvl="0"/>
            <a:endParaRPr lang="uk-UA" sz="2600" b="1" dirty="0" smtClean="0"/>
          </a:p>
          <a:p>
            <a:pPr marL="0" lvl="0" indent="0">
              <a:buNone/>
            </a:pPr>
            <a:endParaRPr lang="ru-RU" sz="2600" b="1" dirty="0"/>
          </a:p>
        </p:txBody>
      </p:sp>
      <p:sp>
        <p:nvSpPr>
          <p:cNvPr id="4"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2782864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8229600" cy="1143000"/>
          </a:xfrm>
        </p:spPr>
        <p:txBody>
          <a:bodyPr>
            <a:normAutofit fontScale="90000"/>
          </a:bodyPr>
          <a:lstStyle/>
          <a:p>
            <a:r>
              <a:rPr lang="uk-UA" sz="2800" b="1" dirty="0" smtClean="0"/>
              <a:t>Звітували : ГО «Громадські експерти м. Херсона» в складі членів ГО </a:t>
            </a:r>
            <a:r>
              <a:rPr lang="uk-UA" sz="2800" b="1" dirty="0" err="1" smtClean="0"/>
              <a:t>Жнівіна</a:t>
            </a:r>
            <a:r>
              <a:rPr lang="uk-UA" sz="2800" b="1" dirty="0" smtClean="0"/>
              <a:t> Сергія, Дякової </a:t>
            </a:r>
            <a:r>
              <a:rPr lang="uk-UA" sz="2800" b="1" dirty="0" err="1" smtClean="0"/>
              <a:t>Оксани-</a:t>
            </a:r>
            <a:r>
              <a:rPr lang="uk-UA" sz="2800" b="1" dirty="0" smtClean="0"/>
              <a:t>  депутата ХМР, та </a:t>
            </a:r>
            <a:r>
              <a:rPr lang="uk-UA" sz="2800" b="1" dirty="0"/>
              <a:t> </a:t>
            </a:r>
            <a:r>
              <a:rPr lang="uk-UA" sz="2800" b="1" dirty="0" smtClean="0"/>
              <a:t>керівника  - </a:t>
            </a:r>
            <a:r>
              <a:rPr lang="uk-UA" sz="2800" b="1" dirty="0" err="1" smtClean="0"/>
              <a:t>Бродовської</a:t>
            </a:r>
            <a:r>
              <a:rPr lang="uk-UA" sz="2800" b="1" dirty="0" smtClean="0"/>
              <a:t> Ірини.</a:t>
            </a:r>
            <a:endParaRPr lang="ru-RU" sz="2800" b="1" dirty="0"/>
          </a:p>
        </p:txBody>
      </p:sp>
      <p:sp>
        <p:nvSpPr>
          <p:cNvPr id="3" name="Объект 2"/>
          <p:cNvSpPr>
            <a:spLocks noGrp="1"/>
          </p:cNvSpPr>
          <p:nvPr>
            <p:ph idx="1"/>
          </p:nvPr>
        </p:nvSpPr>
        <p:spPr/>
        <p:txBody>
          <a:bodyPr>
            <a:normAutofit fontScale="92500" lnSpcReduction="20000"/>
          </a:bodyPr>
          <a:lstStyle/>
          <a:p>
            <a:r>
              <a:rPr lang="uk-UA" sz="2400" dirty="0" smtClean="0"/>
              <a:t>Залучено  до співпраці громадських аналітиків, які провели додаткові дослідження з питань господарської діяльності:</a:t>
            </a:r>
          </a:p>
          <a:p>
            <a:r>
              <a:rPr lang="uk-UA" sz="2400" dirty="0" smtClean="0"/>
              <a:t>Бродовський Антон</a:t>
            </a:r>
          </a:p>
          <a:p>
            <a:r>
              <a:rPr lang="uk-UA" sz="2400" dirty="0" err="1" smtClean="0"/>
              <a:t>Гурківський</a:t>
            </a:r>
            <a:r>
              <a:rPr lang="uk-UA" sz="2400" dirty="0" smtClean="0"/>
              <a:t> Валерій</a:t>
            </a:r>
          </a:p>
          <a:p>
            <a:r>
              <a:rPr lang="uk-UA" sz="2400" dirty="0" err="1" smtClean="0"/>
              <a:t>Краснолєнський</a:t>
            </a:r>
            <a:r>
              <a:rPr lang="uk-UA" sz="2400" dirty="0" smtClean="0"/>
              <a:t> Володимир. </a:t>
            </a:r>
          </a:p>
          <a:p>
            <a:r>
              <a:rPr lang="uk-UA" sz="2400" b="1" dirty="0" smtClean="0">
                <a:solidFill>
                  <a:srgbClr val="0070C0"/>
                </a:solidFill>
              </a:rPr>
              <a:t>За результатами отриманих відповідей нашою командою громадської префектури Херсону та області буде проведено і прес-конференцію і круглий стіл з представниками  ХМР та виконкому, та  преси у квітні 2020року</a:t>
            </a:r>
            <a:r>
              <a:rPr lang="uk-UA" sz="2400" dirty="0" smtClean="0"/>
              <a:t>. </a:t>
            </a:r>
          </a:p>
          <a:p>
            <a:endParaRPr lang="uk-UA" sz="2400" dirty="0"/>
          </a:p>
          <a:p>
            <a:r>
              <a:rPr lang="uk-UA" sz="1800" dirty="0" smtClean="0"/>
              <a:t>19.03.20р. </a:t>
            </a:r>
            <a:r>
              <a:rPr lang="uk-UA" sz="1800" dirty="0"/>
              <a:t>м</a:t>
            </a:r>
            <a:r>
              <a:rPr lang="uk-UA" sz="1800" dirty="0" smtClean="0"/>
              <a:t>. Миколаїв. Готель </a:t>
            </a:r>
            <a:r>
              <a:rPr lang="uk-UA" sz="1800" dirty="0" err="1" smtClean="0"/>
              <a:t>Олександрівський</a:t>
            </a:r>
            <a:endParaRPr lang="uk-UA" sz="1800" dirty="0" smtClean="0"/>
          </a:p>
          <a:p>
            <a:r>
              <a:rPr lang="uk-UA" sz="2400" dirty="0" smtClean="0"/>
              <a:t> </a:t>
            </a:r>
            <a:r>
              <a:rPr lang="uk-UA" sz="2000" b="1" dirty="0"/>
              <a:t>Круглий </a:t>
            </a:r>
            <a:r>
              <a:rPr lang="uk-UA" sz="2000" b="1" dirty="0" smtClean="0"/>
              <a:t>стіл</a:t>
            </a:r>
            <a:r>
              <a:rPr lang="ru-RU" sz="2000" dirty="0" smtClean="0"/>
              <a:t> </a:t>
            </a:r>
            <a:r>
              <a:rPr lang="uk-UA" sz="2000" b="1" dirty="0" smtClean="0"/>
              <a:t>«Громадська </a:t>
            </a:r>
            <a:r>
              <a:rPr lang="uk-UA" sz="2000" b="1" dirty="0"/>
              <a:t>префектура </a:t>
            </a:r>
            <a:endParaRPr lang="ru-RU" sz="2000" dirty="0"/>
          </a:p>
          <a:p>
            <a:r>
              <a:rPr lang="uk-UA" sz="2000" b="1" dirty="0"/>
              <a:t>Миколаївська та Херсонська </a:t>
            </a:r>
            <a:r>
              <a:rPr lang="uk-UA" sz="2000" b="1" dirty="0" smtClean="0"/>
              <a:t>області»  – </a:t>
            </a:r>
            <a:r>
              <a:rPr lang="uk-UA" sz="2000" b="1" dirty="0"/>
              <a:t>1 рік діяльності</a:t>
            </a:r>
            <a:endParaRPr lang="ru-RU" sz="2000" dirty="0"/>
          </a:p>
          <a:p>
            <a:r>
              <a:rPr lang="ru-RU" sz="2000" b="1" dirty="0"/>
              <a:t> </a:t>
            </a:r>
            <a:endParaRPr lang="ru-RU" sz="2000" dirty="0"/>
          </a:p>
          <a:p>
            <a:endParaRPr lang="ru-RU" sz="2400" dirty="0"/>
          </a:p>
        </p:txBody>
      </p:sp>
      <p:sp>
        <p:nvSpPr>
          <p:cNvPr id="4"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663748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p:txBody>
          <a:bodyPr>
            <a:normAutofit/>
          </a:bodyPr>
          <a:lstStyle/>
          <a:p>
            <a:r>
              <a:rPr lang="uk-UA" sz="2000" b="1" dirty="0" smtClean="0"/>
              <a:t>Моніторингова  та  аналітична робота громадська експертиза  за період 2017-2019р.р. </a:t>
            </a:r>
            <a:r>
              <a:rPr lang="uk-UA" sz="2000" b="1" dirty="0" err="1" smtClean="0"/>
              <a:t>господарсько</a:t>
            </a:r>
            <a:r>
              <a:rPr lang="uk-UA" sz="2000" b="1" dirty="0" smtClean="0"/>
              <a:t> - фінансової діяльності Управління естетики та зовнішньої реклами при ХМР та підпорядкованому Комунальному підприємству «господарча організація «Бюро естетики міського середовища та зовнішньої реклами» показала, що робота цих організацій не має ефективної роботи ні в планах, ні в виконанні потрібної місту роботи.</a:t>
            </a:r>
          </a:p>
          <a:p>
            <a:r>
              <a:rPr lang="uk-UA" sz="2000" b="1" dirty="0" smtClean="0"/>
              <a:t>За довідкою від Управління економіки ХМР </a:t>
            </a:r>
            <a:r>
              <a:rPr lang="uk-UA" sz="2000" b="1" dirty="0" smtClean="0">
                <a:hlinkClick r:id="rId2"/>
              </a:rPr>
              <a:t>–</a:t>
            </a:r>
            <a:r>
              <a:rPr lang="uk-UA" sz="2000" b="1" dirty="0" smtClean="0"/>
              <a:t> робота, </a:t>
            </a:r>
            <a:r>
              <a:rPr lang="uk-UA" sz="2000" b="1" dirty="0" err="1" smtClean="0"/>
              <a:t>УЕіЗР</a:t>
            </a:r>
            <a:r>
              <a:rPr lang="uk-UA" sz="2000" b="1" dirty="0" smtClean="0"/>
              <a:t> не вдосконалена, а КП уже три роки працює за «оцінкою ефективності «незадовільно»  -   </a:t>
            </a:r>
            <a:r>
              <a:rPr lang="en-US" sz="2000" u="sng" dirty="0" smtClean="0">
                <a:hlinkClick r:id="rId2"/>
              </a:rPr>
              <a:t>http</a:t>
            </a:r>
            <a:r>
              <a:rPr lang="ru-RU" sz="2000" u="sng" dirty="0">
                <a:hlinkClick r:id="rId2"/>
              </a:rPr>
              <a:t>://</a:t>
            </a:r>
            <a:r>
              <a:rPr lang="en-US" sz="2000" u="sng" dirty="0" err="1">
                <a:hlinkClick r:id="rId2"/>
              </a:rPr>
              <a:t>mvk</a:t>
            </a:r>
            <a:r>
              <a:rPr lang="ru-RU" sz="2000" u="sng" dirty="0">
                <a:hlinkClick r:id="rId2"/>
              </a:rPr>
              <a:t>.</a:t>
            </a:r>
            <a:r>
              <a:rPr lang="en-US" sz="2000" u="sng" dirty="0" err="1">
                <a:hlinkClick r:id="rId2"/>
              </a:rPr>
              <a:t>kherson</a:t>
            </a:r>
            <a:r>
              <a:rPr lang="ru-RU" sz="2000" u="sng" dirty="0">
                <a:hlinkClick r:id="rId2"/>
              </a:rPr>
              <a:t>.</a:t>
            </a:r>
            <a:r>
              <a:rPr lang="en-US" sz="2000" u="sng" dirty="0" err="1">
                <a:hlinkClick r:id="rId2"/>
              </a:rPr>
              <a:t>ua</a:t>
            </a:r>
            <a:r>
              <a:rPr lang="ru-RU" sz="2000" u="sng" dirty="0">
                <a:hlinkClick r:id="rId2"/>
              </a:rPr>
              <a:t>/</a:t>
            </a:r>
            <a:r>
              <a:rPr lang="en-US" sz="2000" u="sng" dirty="0" err="1" smtClean="0">
                <a:hlinkClick r:id="rId2"/>
              </a:rPr>
              <a:t>byudzhet</a:t>
            </a:r>
            <a:endParaRPr lang="uk-UA" sz="2000" u="sng" dirty="0"/>
          </a:p>
          <a:p>
            <a:r>
              <a:rPr lang="uk-UA" sz="2000" b="1" u="sng" dirty="0" smtClean="0"/>
              <a:t>Фінплан керівники і Управління і КП не захищають в депутатських профільних комісіях. </a:t>
            </a:r>
          </a:p>
          <a:p>
            <a:r>
              <a:rPr lang="uk-UA" sz="2000" b="1" u="sng" dirty="0" smtClean="0"/>
              <a:t>Чистий збиток лише за 9 місяців 2019р. Становить 87, 3тис.грн.  </a:t>
            </a:r>
            <a:endParaRPr lang="ru-RU" sz="2000" b="1" dirty="0"/>
          </a:p>
        </p:txBody>
      </p:sp>
      <p:sp>
        <p:nvSpPr>
          <p:cNvPr id="6"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
        <p:nvSpPr>
          <p:cNvPr id="7" name="Заголовок 6"/>
          <p:cNvSpPr>
            <a:spLocks noGrp="1"/>
          </p:cNvSpPr>
          <p:nvPr>
            <p:ph type="title"/>
          </p:nvPr>
        </p:nvSpPr>
        <p:spPr/>
        <p:txBody>
          <a:bodyPr/>
          <a:lstStyle/>
          <a:p>
            <a:r>
              <a:rPr lang="uk-UA" dirty="0" smtClean="0"/>
              <a:t>Висновки</a:t>
            </a:r>
            <a:endParaRPr lang="ru-RU" dirty="0"/>
          </a:p>
        </p:txBody>
      </p:sp>
    </p:spTree>
    <p:extLst>
      <p:ext uri="{BB962C8B-B14F-4D97-AF65-F5344CB8AC3E}">
        <p14:creationId xmlns:p14="http://schemas.microsoft.com/office/powerpoint/2010/main" xmlns="" val="3147907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6428215"/>
          </a:xfrm>
        </p:spPr>
        <p:txBody>
          <a:bodyPr>
            <a:normAutofit fontScale="90000"/>
          </a:bodyPr>
          <a:lstStyle/>
          <a:p>
            <a:pPr lvl="0"/>
            <a:r>
              <a:rPr lang="uk-UA" sz="2700" dirty="0" smtClean="0">
                <a:solidFill>
                  <a:srgbClr val="0070C0"/>
                </a:solidFill>
              </a:rPr>
              <a:t/>
            </a:r>
            <a:br>
              <a:rPr lang="uk-UA" sz="2700" dirty="0" smtClean="0">
                <a:solidFill>
                  <a:srgbClr val="0070C0"/>
                </a:solidFill>
              </a:rPr>
            </a:br>
            <a:r>
              <a:rPr lang="uk-UA" sz="2700" dirty="0">
                <a:solidFill>
                  <a:srgbClr val="0070C0"/>
                </a:solidFill>
              </a:rPr>
              <a:t/>
            </a:r>
            <a:br>
              <a:rPr lang="uk-UA" sz="2700" dirty="0">
                <a:solidFill>
                  <a:srgbClr val="0070C0"/>
                </a:solidFill>
              </a:rPr>
            </a:br>
            <a:r>
              <a:rPr lang="uk-UA" sz="2700" dirty="0" smtClean="0">
                <a:solidFill>
                  <a:srgbClr val="0070C0"/>
                </a:solidFill>
              </a:rPr>
              <a:t/>
            </a:r>
            <a:br>
              <a:rPr lang="uk-UA" sz="2700" dirty="0" smtClean="0">
                <a:solidFill>
                  <a:srgbClr val="0070C0"/>
                </a:solidFill>
              </a:rPr>
            </a:br>
            <a:r>
              <a:rPr lang="uk-UA" sz="2700" dirty="0" smtClean="0">
                <a:solidFill>
                  <a:srgbClr val="0070C0"/>
                </a:solidFill>
              </a:rPr>
              <a:t>Для підвищення рентабельності КП  Управлінням підготовлено </a:t>
            </a:r>
            <a:r>
              <a:rPr lang="uk-UA" sz="2700" dirty="0" err="1">
                <a:solidFill>
                  <a:srgbClr val="0070C0"/>
                </a:solidFill>
              </a:rPr>
              <a:t>проєкт</a:t>
            </a:r>
            <a:r>
              <a:rPr lang="uk-UA" sz="2700" dirty="0">
                <a:solidFill>
                  <a:srgbClr val="0070C0"/>
                </a:solidFill>
              </a:rPr>
              <a:t> Програми розвитку мережі зупинок міського громадського транспорту міста Херсона на 2020-2021 роки, де планується збільшення рекламних конструкцій типу сіті-лайт на 12 одиниць</a:t>
            </a:r>
            <a:r>
              <a:rPr lang="uk-UA" sz="2700" dirty="0" smtClean="0">
                <a:solidFill>
                  <a:srgbClr val="0070C0"/>
                </a:solidFill>
              </a:rPr>
              <a:t>; </a:t>
            </a:r>
            <a:br>
              <a:rPr lang="uk-UA" sz="2700" dirty="0" smtClean="0">
                <a:solidFill>
                  <a:srgbClr val="0070C0"/>
                </a:solidFill>
              </a:rPr>
            </a:br>
            <a:r>
              <a:rPr lang="uk-UA" sz="2700" b="1" dirty="0" smtClean="0">
                <a:solidFill>
                  <a:srgbClr val="0070C0"/>
                </a:solidFill>
              </a:rPr>
              <a:t>ЧИ ВИВЕДУТЬ ЦІ ДІЇ КП ЗІ ЗБИТКОВОГО СТАНУ?</a:t>
            </a:r>
            <a:r>
              <a:rPr lang="uk-UA" sz="2700" b="1" dirty="0" smtClean="0"/>
              <a:t> </a:t>
            </a:r>
            <a:br>
              <a:rPr lang="uk-UA" sz="2700" b="1" dirty="0" smtClean="0"/>
            </a:br>
            <a:r>
              <a:rPr lang="uk-UA" sz="2800" dirty="0" smtClean="0"/>
              <a:t>Мабуть, ні. Бо приватні рекламні агенції у місті зайняли уже цю комерційну нішу та встановили різного роду конструкцій біля 2600 одиниць  офіційно. Без дозволів маємо ще 305 рекламних щитів, яке місто буде демонтувати за кошти платників податків. Це прямі збитки, бо Управління не подає позовів до суду. Але за нашими розрахунками, приватна рекламна структура отримує лише на великогабаритній рекламі від 9млн.грн. в місяць. А ці кошти могли б поповнити бюджет, який знаходиться зараз в незадовільному для розвитку міста стані.</a:t>
            </a:r>
            <a:br>
              <a:rPr lang="uk-UA" sz="2800" dirty="0" smtClean="0"/>
            </a:br>
            <a:r>
              <a:rPr lang="ru-RU" sz="2800" dirty="0"/>
              <a:t/>
            </a:r>
            <a:br>
              <a:rPr lang="ru-RU" sz="2800" dirty="0"/>
            </a:br>
            <a:endParaRPr lang="ru-RU" sz="2800" dirty="0"/>
          </a:p>
        </p:txBody>
      </p:sp>
      <p:sp>
        <p:nvSpPr>
          <p:cNvPr id="3"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164730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94722"/>
          </a:xfrm>
        </p:spPr>
        <p:txBody>
          <a:bodyPr>
            <a:normAutofit fontScale="90000"/>
          </a:bodyPr>
          <a:lstStyle/>
          <a:p>
            <a:r>
              <a:rPr lang="uk-UA" sz="2400" b="1" dirty="0" smtClean="0">
                <a:solidFill>
                  <a:srgbClr val="FF0000"/>
                </a:solidFill>
              </a:rPr>
              <a:t>За Паспортами бюджетної програми на виконання цільової програми « розвитку мережі зупинок громадського транспорту»  за 2017,2018,2019р. По КПКВК 3116060,6030</a:t>
            </a:r>
            <a:br>
              <a:rPr lang="uk-UA" sz="2400" b="1" dirty="0" smtClean="0">
                <a:solidFill>
                  <a:srgbClr val="FF0000"/>
                </a:solidFill>
              </a:rPr>
            </a:br>
            <a:r>
              <a:rPr lang="uk-UA" sz="2400" b="1" dirty="0" smtClean="0">
                <a:solidFill>
                  <a:srgbClr val="FF0000"/>
                </a:solidFill>
              </a:rPr>
              <a:t>кількість зупиночних комплексів  -102од. Так, у 2018р. виділено коштів - 52тис.грн. на поточний  ремонт 45 конструкцій. Але виконано лише із запланованих 16 шт.  Лише 9.</a:t>
            </a:r>
            <a:br>
              <a:rPr lang="uk-UA" sz="2400" b="1" dirty="0" smtClean="0">
                <a:solidFill>
                  <a:srgbClr val="FF0000"/>
                </a:solidFill>
              </a:rPr>
            </a:br>
            <a:r>
              <a:rPr lang="uk-UA" sz="2400" b="1" dirty="0" smtClean="0">
                <a:solidFill>
                  <a:srgbClr val="FF0000"/>
                </a:solidFill>
              </a:rPr>
              <a:t>бо планові розрахунки за 1 навіс склали  3282 грн., по факту знайшли виконавців послуг за 5833 грн. , а це на 77% вище планових розрахунків. Відсоток кількості об'єктів, що відремонтовано до загальної їх кількості склав 8,8%. А це на 7% менше, аніж планувалося у Паспорті БП.</a:t>
            </a:r>
            <a:br>
              <a:rPr lang="uk-UA" sz="2400" b="1" dirty="0" smtClean="0">
                <a:solidFill>
                  <a:srgbClr val="FF0000"/>
                </a:solidFill>
              </a:rPr>
            </a:br>
            <a:r>
              <a:rPr lang="uk-UA" sz="2400" b="1" dirty="0" smtClean="0">
                <a:solidFill>
                  <a:srgbClr val="FF0000"/>
                </a:solidFill>
              </a:rPr>
              <a:t> Така ж ситуація була і у 2017р. І у 2019році. КП не застосовує рекомендації Управління економіки, не розробляє Стратегічних планів для підвищення рентабельності. Воно є заплановано-збитковим. Це порушує норми складання Фінплану та  порушує норми Наказу МФУ від 02.12.14 №1195 «БК – не використовують на з/плату та погашення заборгованості.»</a:t>
            </a:r>
            <a:endParaRPr lang="ru-RU" sz="2400" b="1" dirty="0">
              <a:solidFill>
                <a:srgbClr val="FF0000"/>
              </a:solidFill>
            </a:endParaRPr>
          </a:p>
        </p:txBody>
      </p:sp>
      <p:sp>
        <p:nvSpPr>
          <p:cNvPr id="3"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20253648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1440160"/>
          </a:xfrm>
        </p:spPr>
        <p:txBody>
          <a:bodyPr>
            <a:normAutofit fontScale="90000"/>
          </a:bodyPr>
          <a:lstStyle/>
          <a:p>
            <a:r>
              <a:rPr lang="uk-UA" sz="2800" b="1" dirty="0" smtClean="0"/>
              <a:t>Чому в місті Херсоні усе так безконтрольно. Або як бездіяльність виконкому та депутатського корпусу методично знищило благоустрій та привабливість  міста за ці 5 років.</a:t>
            </a:r>
            <a:endParaRPr lang="ru-RU" sz="2800" b="1" dirty="0"/>
          </a:p>
        </p:txBody>
      </p:sp>
      <p:sp>
        <p:nvSpPr>
          <p:cNvPr id="3" name="Текст 2"/>
          <p:cNvSpPr>
            <a:spLocks noGrp="1"/>
          </p:cNvSpPr>
          <p:nvPr>
            <p:ph type="body" idx="1"/>
          </p:nvPr>
        </p:nvSpPr>
        <p:spPr>
          <a:xfrm>
            <a:off x="179512" y="1628799"/>
            <a:ext cx="4317876" cy="546075"/>
          </a:xfrm>
        </p:spPr>
        <p:txBody>
          <a:bodyPr>
            <a:noAutofit/>
          </a:bodyPr>
          <a:lstStyle/>
          <a:p>
            <a:endParaRPr lang="uk-UA" sz="2000" dirty="0" smtClean="0"/>
          </a:p>
          <a:p>
            <a:endParaRPr lang="uk-UA" sz="2000" dirty="0"/>
          </a:p>
          <a:p>
            <a:r>
              <a:rPr lang="uk-UA" sz="2000" dirty="0" smtClean="0"/>
              <a:t> </a:t>
            </a:r>
            <a:r>
              <a:rPr lang="uk-UA" sz="2000" dirty="0" smtClean="0">
                <a:solidFill>
                  <a:srgbClr val="FF0000"/>
                </a:solidFill>
              </a:rPr>
              <a:t>Або, чому депутат Сальдо порушує Закон  України Про рекламу</a:t>
            </a:r>
            <a:endParaRPr lang="ru-RU" sz="2000" dirty="0">
              <a:solidFill>
                <a:srgbClr val="FF0000"/>
              </a:solidFill>
            </a:endParaRPr>
          </a:p>
        </p:txBody>
      </p:sp>
      <p:sp>
        <p:nvSpPr>
          <p:cNvPr id="4" name="Объект 3"/>
          <p:cNvSpPr>
            <a:spLocks noGrp="1"/>
          </p:cNvSpPr>
          <p:nvPr>
            <p:ph sz="half" idx="2"/>
          </p:nvPr>
        </p:nvSpPr>
        <p:spPr/>
        <p:txBody>
          <a:bodyPr>
            <a:normAutofit/>
          </a:bodyPr>
          <a:lstStyle/>
          <a:p>
            <a:pPr marL="0" indent="0">
              <a:buNone/>
            </a:pPr>
            <a:r>
              <a:rPr lang="ru-RU" sz="1600" b="1" dirty="0" err="1" smtClean="0"/>
              <a:t>Колишній</a:t>
            </a:r>
            <a:r>
              <a:rPr lang="ru-RU" sz="1600" b="1" dirty="0" smtClean="0"/>
              <a:t> мер Херсона </a:t>
            </a:r>
            <a:r>
              <a:rPr lang="ru-RU" sz="1600" b="1" dirty="0" err="1" smtClean="0"/>
              <a:t>вітає</a:t>
            </a:r>
            <a:r>
              <a:rPr lang="ru-RU" sz="1600" b="1" dirty="0" smtClean="0"/>
              <a:t> </a:t>
            </a:r>
            <a:r>
              <a:rPr lang="ru-RU" sz="1600" b="1" dirty="0" err="1" smtClean="0"/>
              <a:t>херсонок</a:t>
            </a:r>
            <a:r>
              <a:rPr lang="ru-RU" sz="1600" b="1" dirty="0" smtClean="0"/>
              <a:t> з </a:t>
            </a:r>
            <a:r>
              <a:rPr lang="ru-RU" sz="1600" b="1" dirty="0" err="1" smtClean="0"/>
              <a:t>незаконнно-встановлених</a:t>
            </a:r>
            <a:r>
              <a:rPr lang="ru-RU" sz="1600" b="1" dirty="0" smtClean="0"/>
              <a:t> </a:t>
            </a:r>
            <a:r>
              <a:rPr lang="ru-RU" sz="1600" b="1" dirty="0" err="1" smtClean="0"/>
              <a:t>бік-бордів</a:t>
            </a:r>
            <a:r>
              <a:rPr lang="ru-RU" sz="1600" b="1" dirty="0" smtClean="0"/>
              <a:t>.</a:t>
            </a:r>
          </a:p>
          <a:p>
            <a:pPr marL="0" indent="0">
              <a:buNone/>
            </a:pPr>
            <a:r>
              <a:rPr lang="uk-UA" sz="1600" b="1" dirty="0" smtClean="0"/>
              <a:t>Йому порушувати можна, він у нас тепер депутат  ХМР.  А його друзі-депутати і встановлюють без дозволів   ці конструкції. І утримують рекламні агенції. </a:t>
            </a:r>
            <a:endParaRPr lang="ru-RU" sz="1600" b="1" dirty="0"/>
          </a:p>
        </p:txBody>
      </p:sp>
      <p:sp>
        <p:nvSpPr>
          <p:cNvPr id="5" name="Текст 4"/>
          <p:cNvSpPr>
            <a:spLocks noGrp="1"/>
          </p:cNvSpPr>
          <p:nvPr>
            <p:ph type="body" sz="quarter" idx="3"/>
          </p:nvPr>
        </p:nvSpPr>
        <p:spPr>
          <a:xfrm>
            <a:off x="4355977" y="1556792"/>
            <a:ext cx="4330824" cy="1368152"/>
          </a:xfrm>
        </p:spPr>
        <p:txBody>
          <a:bodyPr>
            <a:noAutofit/>
          </a:bodyPr>
          <a:lstStyle/>
          <a:p>
            <a:r>
              <a:rPr lang="uk-UA" sz="1400" dirty="0" smtClean="0">
                <a:solidFill>
                  <a:schemeClr val="tx2"/>
                </a:solidFill>
              </a:rPr>
              <a:t>Розміщуємо, як кому заманеться. Або класичне порушення встановлення конструкцій великогабаритної реклами. А штрафів не виписало Управління. І припису  зняти конструкцію - нема. Не вбачають порушень?       (  менше 5м у висоту. Ще й біля бордюру і звисає над дорогою). три  порушення в одному </a:t>
            </a:r>
            <a:r>
              <a:rPr lang="uk-UA" sz="1400" dirty="0" err="1" smtClean="0">
                <a:solidFill>
                  <a:schemeClr val="tx2"/>
                </a:solidFill>
              </a:rPr>
              <a:t>борді</a:t>
            </a:r>
            <a:r>
              <a:rPr lang="uk-UA" sz="1400" dirty="0" smtClean="0">
                <a:solidFill>
                  <a:schemeClr val="tx2"/>
                </a:solidFill>
              </a:rPr>
              <a:t>.</a:t>
            </a:r>
            <a:endParaRPr lang="ru-RU" sz="1400" dirty="0">
              <a:solidFill>
                <a:schemeClr val="tx2"/>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1" y="3861048"/>
            <a:ext cx="3456384"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7" name="Picture 3" descr="C:\Users\Irina\Pictures\борд.jpg"/>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4048" y="3140968"/>
            <a:ext cx="3384376" cy="345638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2078964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3200" b="1" dirty="0" smtClean="0">
                <a:solidFill>
                  <a:schemeClr val="accent2">
                    <a:lumMod val="75000"/>
                  </a:schemeClr>
                </a:solidFill>
              </a:rPr>
              <a:t>Ті чиновники, хто має контролювати санітарно-естетичний стан міста, як вас «спонукати» виконати доброчесно свої обов'язки ? </a:t>
            </a:r>
            <a:endParaRPr lang="ru-RU" sz="3200" b="1" dirty="0">
              <a:solidFill>
                <a:schemeClr val="accent2">
                  <a:lumMod val="75000"/>
                </a:schemeClr>
              </a:solidFill>
            </a:endParaRPr>
          </a:p>
        </p:txBody>
      </p:sp>
      <p:sp>
        <p:nvSpPr>
          <p:cNvPr id="3" name="Текст 2"/>
          <p:cNvSpPr>
            <a:spLocks noGrp="1"/>
          </p:cNvSpPr>
          <p:nvPr>
            <p:ph type="body" idx="1"/>
          </p:nvPr>
        </p:nvSpPr>
        <p:spPr/>
        <p:txBody>
          <a:bodyPr>
            <a:normAutofit fontScale="92500" lnSpcReduction="20000"/>
          </a:bodyPr>
          <a:lstStyle/>
          <a:p>
            <a:r>
              <a:rPr lang="ru-RU" dirty="0" smtClean="0"/>
              <a:t>Реклама по</a:t>
            </a:r>
            <a:r>
              <a:rPr lang="uk-UA" dirty="0" smtClean="0"/>
              <a:t>- херсонські чудово прикрашає наше місто</a:t>
            </a:r>
            <a:endParaRPr lang="ru-RU" dirty="0"/>
          </a:p>
        </p:txBody>
      </p:sp>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xmlns="" val="0"/>
              </a:ext>
            </a:extLst>
          </a:blip>
          <a:stretch>
            <a:fillRect/>
          </a:stretch>
        </p:blipFill>
        <p:spPr>
          <a:xfrm>
            <a:off x="539552" y="2174874"/>
            <a:ext cx="3456384" cy="4062437"/>
          </a:xfrm>
        </p:spPr>
      </p:pic>
      <p:sp>
        <p:nvSpPr>
          <p:cNvPr id="5" name="Текст 4"/>
          <p:cNvSpPr>
            <a:spLocks noGrp="1"/>
          </p:cNvSpPr>
          <p:nvPr>
            <p:ph type="body" sz="quarter" idx="3"/>
          </p:nvPr>
        </p:nvSpPr>
        <p:spPr/>
        <p:txBody>
          <a:bodyPr>
            <a:normAutofit fontScale="85000" lnSpcReduction="20000"/>
          </a:bodyPr>
          <a:lstStyle/>
          <a:p>
            <a:r>
              <a:rPr lang="uk-UA" dirty="0" smtClean="0"/>
              <a:t>Або естетика нашого міста «на висоті».  Вітаємо міського голову </a:t>
            </a:r>
            <a:endParaRPr lang="ru-RU" dirty="0"/>
          </a:p>
        </p:txBody>
      </p:sp>
      <p:pic>
        <p:nvPicPr>
          <p:cNvPr id="8" name="Объект 7"/>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4645025" y="2132856"/>
            <a:ext cx="4041775" cy="4032448"/>
          </a:xfrm>
        </p:spPr>
      </p:pic>
      <p:sp>
        <p:nvSpPr>
          <p:cNvPr id="9"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365970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uk-UA" sz="3600" b="1" dirty="0" smtClean="0"/>
              <a:t>Хіба ці порушення не бачить виконком? Адже таких об'єктів по місту </a:t>
            </a:r>
            <a:r>
              <a:rPr lang="uk-UA" sz="3100" b="1" dirty="0" smtClean="0"/>
              <a:t>безліч. Більше 2000 шт.</a:t>
            </a:r>
            <a:endParaRPr lang="ru-RU" sz="3100" b="1" dirty="0"/>
          </a:p>
        </p:txBody>
      </p:sp>
      <p:sp>
        <p:nvSpPr>
          <p:cNvPr id="3" name="Текст 2"/>
          <p:cNvSpPr>
            <a:spLocks noGrp="1"/>
          </p:cNvSpPr>
          <p:nvPr>
            <p:ph type="body" idx="1"/>
          </p:nvPr>
        </p:nvSpPr>
        <p:spPr/>
        <p:txBody>
          <a:bodyPr>
            <a:normAutofit fontScale="92500" lnSpcReduction="20000"/>
          </a:bodyPr>
          <a:lstStyle/>
          <a:p>
            <a:r>
              <a:rPr lang="uk-UA" dirty="0" smtClean="0"/>
              <a:t>Це прямі порушення вимог ЗУ Про рекламу.</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67544" y="2174875"/>
            <a:ext cx="3122495" cy="3951288"/>
          </a:xfrm>
        </p:spPr>
      </p:pic>
      <p:sp>
        <p:nvSpPr>
          <p:cNvPr id="5" name="Текст 4"/>
          <p:cNvSpPr>
            <a:spLocks noGrp="1"/>
          </p:cNvSpPr>
          <p:nvPr>
            <p:ph type="body" sz="quarter" idx="3"/>
          </p:nvPr>
        </p:nvSpPr>
        <p:spPr>
          <a:xfrm>
            <a:off x="4645025" y="1196752"/>
            <a:ext cx="4175447" cy="978123"/>
          </a:xfrm>
        </p:spPr>
        <p:txBody>
          <a:bodyPr>
            <a:normAutofit fontScale="92500"/>
          </a:bodyPr>
          <a:lstStyle/>
          <a:p>
            <a:r>
              <a:rPr lang="uk-UA" dirty="0" smtClean="0"/>
              <a:t>Це недоотриманий дохід в бюджет міста. 7млн. щомісячно</a:t>
            </a:r>
            <a:endParaRPr lang="ru-RU" dirty="0"/>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645025" y="2276872"/>
            <a:ext cx="4041775" cy="3816424"/>
          </a:xfrm>
        </p:spPr>
      </p:pic>
      <p:sp>
        <p:nvSpPr>
          <p:cNvPr id="9"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320490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uk-UA" b="1" dirty="0" smtClean="0">
                <a:solidFill>
                  <a:srgbClr val="FF0000"/>
                </a:solidFill>
              </a:rPr>
              <a:t>Нам соромно за стан нашого міста</a:t>
            </a:r>
            <a:endParaRPr lang="ru-RU" b="1" dirty="0">
              <a:solidFill>
                <a:srgbClr val="FF0000"/>
              </a:solidFill>
            </a:endParaRPr>
          </a:p>
        </p:txBody>
      </p:sp>
      <p:sp>
        <p:nvSpPr>
          <p:cNvPr id="3" name="Текст 2"/>
          <p:cNvSpPr>
            <a:spLocks noGrp="1"/>
          </p:cNvSpPr>
          <p:nvPr>
            <p:ph type="body" idx="1"/>
          </p:nvPr>
        </p:nvSpPr>
        <p:spPr>
          <a:xfrm>
            <a:off x="457200" y="1052736"/>
            <a:ext cx="4040188" cy="2160240"/>
          </a:xfrm>
        </p:spPr>
        <p:txBody>
          <a:bodyPr>
            <a:noAutofit/>
          </a:bodyPr>
          <a:lstStyle/>
          <a:p>
            <a:r>
              <a:rPr lang="uk-UA" dirty="0" smtClean="0"/>
              <a:t>Який    «неперевершений дизайн»        херсонських зупинок.          Знати б ще «автора», та П.І.Б. чиновника, хто погодив  ескіз цього «шедевру»</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57200" y="3284984"/>
            <a:ext cx="4040188" cy="3240360"/>
          </a:xfrm>
        </p:spPr>
      </p:pic>
      <p:sp>
        <p:nvSpPr>
          <p:cNvPr id="5" name="Текст 4"/>
          <p:cNvSpPr>
            <a:spLocks noGrp="1"/>
          </p:cNvSpPr>
          <p:nvPr>
            <p:ph type="body" sz="quarter" idx="3"/>
          </p:nvPr>
        </p:nvSpPr>
        <p:spPr>
          <a:xfrm>
            <a:off x="4645025" y="908720"/>
            <a:ext cx="4041775" cy="2232248"/>
          </a:xfrm>
        </p:spPr>
        <p:txBody>
          <a:bodyPr>
            <a:normAutofit/>
          </a:bodyPr>
          <a:lstStyle/>
          <a:p>
            <a:r>
              <a:rPr lang="uk-UA" dirty="0" smtClean="0"/>
              <a:t>Який же тут поточний ремонт виконало      КП «</a:t>
            </a:r>
            <a:r>
              <a:rPr lang="uk-UA" dirty="0"/>
              <a:t>Г</a:t>
            </a:r>
            <a:r>
              <a:rPr lang="uk-UA" dirty="0" smtClean="0"/>
              <a:t>осподарча організація» БЮРО ЕСТЕТИКИ  міського середовища »???</a:t>
            </a:r>
            <a:endParaRPr lang="ru-RU" dirty="0"/>
          </a:p>
        </p:txBody>
      </p:sp>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xmlns="" val="0"/>
              </a:ext>
            </a:extLst>
          </a:blip>
          <a:stretch>
            <a:fillRect/>
          </a:stretch>
        </p:blipFill>
        <p:spPr>
          <a:xfrm>
            <a:off x="4645025" y="3284984"/>
            <a:ext cx="4041775" cy="3240359"/>
          </a:xfrm>
        </p:spPr>
      </p:pic>
      <p:sp>
        <p:nvSpPr>
          <p:cNvPr id="9"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16272398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568951" cy="1584176"/>
          </a:xfrm>
        </p:spPr>
        <p:txBody>
          <a:bodyPr>
            <a:noAutofit/>
          </a:bodyPr>
          <a:lstStyle/>
          <a:p>
            <a:r>
              <a:rPr lang="uk-UA" sz="2000" b="1" dirty="0" smtClean="0">
                <a:solidFill>
                  <a:schemeClr val="tx1"/>
                </a:solidFill>
              </a:rPr>
              <a:t>Стан зупинок, благоустрій і АМРОЗІЯ . 2018-2019р.р. Це наше сьогодення після </a:t>
            </a:r>
            <a:r>
              <a:rPr lang="uk-UA" sz="2000" b="1" dirty="0" smtClean="0">
                <a:solidFill>
                  <a:schemeClr val="tx1"/>
                </a:solidFill>
                <a:latin typeface="Times New Roman" pitchFamily="18" charset="0"/>
                <a:cs typeface="Times New Roman" pitchFamily="18" charset="0"/>
              </a:rPr>
              <a:t>виконання </a:t>
            </a:r>
            <a:r>
              <a:rPr lang="uk-UA" sz="2000" b="1" dirty="0">
                <a:solidFill>
                  <a:schemeClr val="tx1"/>
                </a:solidFill>
                <a:latin typeface="Times New Roman" pitchFamily="18" charset="0"/>
                <a:cs typeface="Times New Roman" pitchFamily="18" charset="0"/>
              </a:rPr>
              <a:t>Програми  розвитку мережі зупинок </a:t>
            </a:r>
            <a:r>
              <a:rPr lang="uk-UA" sz="2000" b="1" dirty="0" smtClean="0">
                <a:solidFill>
                  <a:schemeClr val="tx1"/>
                </a:solidFill>
                <a:latin typeface="Times New Roman" pitchFamily="18" charset="0"/>
                <a:cs typeface="Times New Roman" pitchFamily="18" charset="0"/>
              </a:rPr>
              <a:t>Херсону. </a:t>
            </a:r>
            <a:r>
              <a:rPr lang="uk-UA" sz="2000" dirty="0" smtClean="0">
                <a:solidFill>
                  <a:schemeClr val="tx1"/>
                </a:solidFill>
                <a:latin typeface="Times New Roman" pitchFamily="18" charset="0"/>
                <a:cs typeface="Times New Roman" pitchFamily="18" charset="0"/>
              </a:rPr>
              <a:t>А на покіс трави саме в цьому районі видали підряднику ПП  </a:t>
            </a:r>
            <a:r>
              <a:rPr lang="uk-UA" sz="2000" b="1" dirty="0" err="1" smtClean="0">
                <a:solidFill>
                  <a:schemeClr val="tx1"/>
                </a:solidFill>
                <a:latin typeface="Times New Roman" pitchFamily="18" charset="0"/>
                <a:cs typeface="Times New Roman" pitchFamily="18" charset="0"/>
              </a:rPr>
              <a:t>Грінкпарксервіс</a:t>
            </a:r>
            <a:r>
              <a:rPr lang="uk-UA" sz="2000" b="1" dirty="0" smtClean="0">
                <a:solidFill>
                  <a:schemeClr val="tx1"/>
                </a:solidFill>
                <a:latin typeface="Times New Roman" pitchFamily="18" charset="0"/>
                <a:cs typeface="Times New Roman" pitchFamily="18" charset="0"/>
              </a:rPr>
              <a:t>                       1,2 </a:t>
            </a:r>
            <a:r>
              <a:rPr lang="uk-UA" sz="2000" b="1" dirty="0" err="1" smtClean="0">
                <a:solidFill>
                  <a:schemeClr val="tx1"/>
                </a:solidFill>
                <a:latin typeface="Times New Roman" pitchFamily="18" charset="0"/>
                <a:cs typeface="Times New Roman" pitchFamily="18" charset="0"/>
              </a:rPr>
              <a:t>млн.грн</a:t>
            </a:r>
            <a:r>
              <a:rPr lang="uk-UA" sz="2000" b="1" dirty="0" smtClean="0">
                <a:solidFill>
                  <a:schemeClr val="tx1"/>
                </a:solidFill>
                <a:latin typeface="Times New Roman" pitchFamily="18" charset="0"/>
                <a:cs typeface="Times New Roman" pitchFamily="18" charset="0"/>
              </a:rPr>
              <a:t>.   Ціна 1 м2  у 3, 5 разів вища , аніж у Черкасах.                             </a:t>
            </a:r>
            <a:endParaRPr lang="ru-RU" sz="2000" b="1" dirty="0">
              <a:solidFill>
                <a:schemeClr val="tx1"/>
              </a:solidFill>
            </a:endParaRPr>
          </a:p>
        </p:txBody>
      </p:sp>
      <p:pic>
        <p:nvPicPr>
          <p:cNvPr id="5" name="Содержимое 3" descr="Бериславское шоссе.jpg"/>
          <p:cNvPicPr>
            <a:picLocks noChangeAspect="1"/>
          </p:cNvPicPr>
          <p:nvPr/>
        </p:nvPicPr>
        <p:blipFill>
          <a:blip r:embed="rId2" cstate="print"/>
          <a:stretch>
            <a:fillRect/>
          </a:stretch>
        </p:blipFill>
        <p:spPr>
          <a:xfrm>
            <a:off x="179512" y="3284984"/>
            <a:ext cx="3528392" cy="2592288"/>
          </a:xfrm>
          <a:prstGeom prst="rect">
            <a:avLst/>
          </a:prstGeom>
        </p:spPr>
      </p:pic>
      <p:pic>
        <p:nvPicPr>
          <p:cNvPr id="6" name="Рисунок 5" descr="До покоса 1.jpg"/>
          <p:cNvPicPr>
            <a:picLocks noChangeAspect="1"/>
          </p:cNvPicPr>
          <p:nvPr/>
        </p:nvPicPr>
        <p:blipFill>
          <a:blip r:embed="rId3" cstate="print"/>
          <a:stretch>
            <a:fillRect/>
          </a:stretch>
        </p:blipFill>
        <p:spPr>
          <a:xfrm>
            <a:off x="4067944" y="2060848"/>
            <a:ext cx="4464496" cy="3744416"/>
          </a:xfrm>
          <a:prstGeom prst="rect">
            <a:avLst/>
          </a:prstGeom>
        </p:spPr>
      </p:pic>
      <p:sp>
        <p:nvSpPr>
          <p:cNvPr id="7" name="Объект 6"/>
          <p:cNvSpPr>
            <a:spLocks noGrp="1"/>
          </p:cNvSpPr>
          <p:nvPr>
            <p:ph idx="1"/>
          </p:nvPr>
        </p:nvSpPr>
        <p:spPr>
          <a:xfrm>
            <a:off x="179512" y="1841167"/>
            <a:ext cx="8064895" cy="3960440"/>
          </a:xfrm>
        </p:spPr>
        <p:txBody>
          <a:bodyPr>
            <a:normAutofit/>
          </a:bodyPr>
          <a:lstStyle/>
          <a:p>
            <a:pPr marL="0" indent="0">
              <a:buNone/>
            </a:pPr>
            <a:r>
              <a:rPr lang="uk-UA" sz="1800" b="1" dirty="0" smtClean="0">
                <a:solidFill>
                  <a:srgbClr val="002060"/>
                </a:solidFill>
              </a:rPr>
              <a:t>Зупинки Херсону. Догляд та</a:t>
            </a:r>
          </a:p>
          <a:p>
            <a:pPr marL="0" indent="0">
              <a:buNone/>
            </a:pPr>
            <a:r>
              <a:rPr lang="uk-UA" sz="1800" b="1" dirty="0" smtClean="0">
                <a:solidFill>
                  <a:srgbClr val="002060"/>
                </a:solidFill>
              </a:rPr>
              <a:t>Поточний ремонт </a:t>
            </a:r>
            <a:r>
              <a:rPr lang="uk-UA" sz="1800" b="1" dirty="0">
                <a:solidFill>
                  <a:srgbClr val="002060"/>
                </a:solidFill>
              </a:rPr>
              <a:t> </a:t>
            </a:r>
            <a:r>
              <a:rPr lang="uk-UA" sz="1800" b="1" dirty="0" smtClean="0">
                <a:solidFill>
                  <a:srgbClr val="002060"/>
                </a:solidFill>
              </a:rPr>
              <a:t>планує </a:t>
            </a:r>
            <a:r>
              <a:rPr lang="uk-UA" sz="1800" b="1" dirty="0" err="1" smtClean="0">
                <a:solidFill>
                  <a:srgbClr val="002060"/>
                </a:solidFill>
              </a:rPr>
              <a:t>УпрЕтЗР</a:t>
            </a:r>
            <a:r>
              <a:rPr lang="uk-UA" sz="1800" b="1" dirty="0" smtClean="0">
                <a:solidFill>
                  <a:srgbClr val="002060"/>
                </a:solidFill>
              </a:rPr>
              <a:t> ХМР. </a:t>
            </a:r>
          </a:p>
          <a:p>
            <a:pPr marL="0" indent="0">
              <a:buNone/>
            </a:pPr>
            <a:r>
              <a:rPr lang="uk-UA" sz="1800" b="1" dirty="0" smtClean="0">
                <a:solidFill>
                  <a:srgbClr val="002060"/>
                </a:solidFill>
              </a:rPr>
              <a:t>Виконавець КП «Господарча організація</a:t>
            </a:r>
          </a:p>
          <a:p>
            <a:pPr marL="0" indent="0">
              <a:buNone/>
            </a:pPr>
            <a:r>
              <a:rPr lang="uk-UA" sz="1800" b="1" dirty="0" smtClean="0">
                <a:solidFill>
                  <a:srgbClr val="002060"/>
                </a:solidFill>
              </a:rPr>
              <a:t>Бюро естетики міського середовища».</a:t>
            </a:r>
            <a:endParaRPr lang="ru-RU" sz="1800" b="1" dirty="0">
              <a:solidFill>
                <a:srgbClr val="002060"/>
              </a:solidFill>
            </a:endParaRPr>
          </a:p>
        </p:txBody>
      </p:sp>
      <p:sp>
        <p:nvSpPr>
          <p:cNvPr id="8" name="Заголовок 1"/>
          <p:cNvSpPr txBox="1">
            <a:spLocks/>
          </p:cNvSpPr>
          <p:nvPr/>
        </p:nvSpPr>
        <p:spPr>
          <a:xfrm>
            <a:off x="0" y="6669359"/>
            <a:ext cx="9144000" cy="346349"/>
          </a:xfrm>
          <a:prstGeom prst="rect">
            <a:avLst/>
          </a:prstGeom>
          <a:solidFill>
            <a:srgbClr val="92D050"/>
          </a:solidFill>
        </p:spPr>
        <p:txBody>
          <a:bodyPr vert="horz" lIns="91440" tIns="45720" rIns="91440" bIns="45720" rtlCol="0" anchor="b">
            <a:noAutofit/>
          </a:bodyPr>
          <a:lstStyle>
            <a:lvl1pPr algn="r" defTabSz="457200" rtl="0" eaLnBrk="1" latinLnBrk="0" hangingPunct="1">
              <a:spcBef>
                <a:spcPct val="0"/>
              </a:spcBef>
              <a:buNone/>
              <a:defRPr sz="5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2500" b="1" i="1" dirty="0" smtClean="0">
                <a:solidFill>
                  <a:schemeClr val="tx1"/>
                </a:solidFill>
                <a:latin typeface="Batang" panose="02030600000101010101" pitchFamily="18" charset="-127"/>
                <a:ea typeface="Batang" panose="02030600000101010101" pitchFamily="18" charset="-127"/>
              </a:rPr>
              <a:t>Практики громадських префектів</a:t>
            </a:r>
            <a:endParaRPr lang="ru-RU" sz="2500" b="1" i="1" dirty="0">
              <a:solidFill>
                <a:schemeClr val="tx1"/>
              </a:solidFill>
              <a:latin typeface="Batang" panose="02030600000101010101" pitchFamily="18" charset="-127"/>
              <a:ea typeface="Batang" panose="02030600000101010101" pitchFamily="18" charset="-127"/>
            </a:endParaRPr>
          </a:p>
        </p:txBody>
      </p:sp>
    </p:spTree>
    <p:extLst>
      <p:ext uri="{BB962C8B-B14F-4D97-AF65-F5344CB8AC3E}">
        <p14:creationId xmlns:p14="http://schemas.microsoft.com/office/powerpoint/2010/main" xmlns="" val="1128910362"/>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340</TotalTime>
  <Words>757</Words>
  <Application>Microsoft Office PowerPoint</Application>
  <PresentationFormat>Экран (4:3)</PresentationFormat>
  <Paragraphs>70</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Громадський контроль задля підвищення ефективності використанння бюджетних видатків Управлінням естетики та зовнішньої реклами Херсонської міської ради .</vt:lpstr>
      <vt:lpstr>Висновки</vt:lpstr>
      <vt:lpstr>   Для підвищення рентабельності КП  Управлінням підготовлено проєкт Програми розвитку мережі зупинок міського громадського транспорту міста Херсона на 2020-2021 роки, де планується збільшення рекламних конструкцій типу сіті-лайт на 12 одиниць;  ЧИ ВИВЕДУТЬ ЦІ ДІЇ КП ЗІ ЗБИТКОВОГО СТАНУ?  Мабуть, ні. Бо приватні рекламні агенції у місті зайняли уже цю комерційну нішу та встановили різного роду конструкцій біля 2600 одиниць  офіційно. Без дозволів маємо ще 305 рекламних щитів, яке місто буде демонтувати за кошти платників податків. Це прямі збитки, бо Управління не подає позовів до суду. Але за нашими розрахунками, приватна рекламна структура отримує лише на великогабаритній рекламі від 9млн.грн. в місяць. А ці кошти могли б поповнити бюджет, який знаходиться зараз в незадовільному для розвитку міста стані.  </vt:lpstr>
      <vt:lpstr>За Паспортами бюджетної програми на виконання цільової програми « розвитку мережі зупинок громадського транспорту»  за 2017,2018,2019р. По КПКВК 3116060,6030 кількість зупиночних комплексів  -102од. Так, у 2018р. виділено коштів - 52тис.грн. на поточний  ремонт 45 конструкцій. Але виконано лише із запланованих 16 шт.  Лише 9. бо планові розрахунки за 1 навіс склали  3282 грн., по факту знайшли виконавців послуг за 5833 грн. , а це на 77% вище планових розрахунків. Відсоток кількості об'єктів, що відремонтовано до загальної їх кількості склав 8,8%. А це на 7% менше, аніж планувалося у Паспорті БП.  Така ж ситуація була і у 2017р. І у 2019році. КП не застосовує рекомендації Управління економіки, не розробляє Стратегічних планів для підвищення рентабельності. Воно є заплановано-збитковим. Це порушує норми складання Фінплану та  порушує норми Наказу МФУ від 02.12.14 №1195 «БК – не використовують на з/плату та погашення заборгованості.»</vt:lpstr>
      <vt:lpstr>Чому в місті Херсоні усе так безконтрольно. Або як бездіяльність виконкому та депутатського корпусу методично знищило благоустрій та привабливість  міста за ці 5 років.</vt:lpstr>
      <vt:lpstr>Ті чиновники, хто має контролювати санітарно-естетичний стан міста, як вас «спонукати» виконати доброчесно свої обов'язки ? </vt:lpstr>
      <vt:lpstr>Хіба ці порушення не бачить виконком? Адже таких об'єктів по місту безліч. Більше 2000 шт.</vt:lpstr>
      <vt:lpstr>Нам соромно за стан нашого міста</vt:lpstr>
      <vt:lpstr>Стан зупинок, благоустрій і АМРОЗІЯ . 2018-2019р.р. Це наше сьогодення після виконання Програми  розвитку мережі зупинок Херсону. А на покіс трави саме в цьому районі видали підряднику ПП  Грінкпарксервіс                       1,2 млн.грн.   Ціна 1 м2  у 3, 5 разів вища , аніж у Черкасах.                             </vt:lpstr>
      <vt:lpstr>Якщо влада не реагує, якщо Управління естетики та зовнішньої реклами дозволяє,  і тим самим саме порушує норми ЗУ «ПРО РЕКЛАМУ», чекайте  нещастя. Бо ця конструкція несе  великі ризики падіння.</vt:lpstr>
      <vt:lpstr>Так працює зацікавлено приватний бізнес в Херсоні, і зовсім не хоче працювати КП        «Господарча організація Бюро естетики міс »</vt:lpstr>
      <vt:lpstr>Пропонуємо натомість заходи -  як покращити зовнішню охайність  міста та проконтролювати і доцільно витрачати бюджетні кошти платників податків</vt:lpstr>
      <vt:lpstr>Звітували : ГО «Громадські експерти м. Херсона» в складі членів ГО Жнівіна Сергія, Дякової Оксани-  депутата ХМР, та  керівника  - Бродовської Ірини.</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Громадський контроль задля підвищення ефективності використанння бюджетних видатків Управлінням естетики та зовнішньої реклами Херсонської міської ради .</dc:title>
  <dc:creator>Irina</dc:creator>
  <cp:lastModifiedBy>Пользователь</cp:lastModifiedBy>
  <cp:revision>58</cp:revision>
  <dcterms:created xsi:type="dcterms:W3CDTF">2020-03-11T11:52:58Z</dcterms:created>
  <dcterms:modified xsi:type="dcterms:W3CDTF">2020-03-19T11:54:25Z</dcterms:modified>
</cp:coreProperties>
</file>